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9" r:id="rId2"/>
    <p:sldId id="256" r:id="rId3"/>
    <p:sldId id="262" r:id="rId4"/>
    <p:sldId id="258" r:id="rId5"/>
    <p:sldId id="268" r:id="rId6"/>
    <p:sldId id="265" r:id="rId7"/>
    <p:sldId id="257" r:id="rId8"/>
    <p:sldId id="259" r:id="rId9"/>
    <p:sldId id="263" r:id="rId10"/>
    <p:sldId id="264" r:id="rId11"/>
    <p:sldId id="266" r:id="rId12"/>
    <p:sldId id="267" r:id="rId13"/>
    <p:sldId id="261" r:id="rId14"/>
    <p:sldId id="26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301" y="-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4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F95C8-BF18-41CF-B2D9-D075A217E6A8}" type="datetimeFigureOut">
              <a:rPr lang="en-US" smtClean="0"/>
              <a:t>9/2/2014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5FBCA-25C2-4790-9460-08E58AE80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619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A5FBCA-25C2-4790-9460-08E58AE80D7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69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A5FBCA-25C2-4790-9460-08E58AE80D7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377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A04E3-C5CB-4DB4-982C-C14282EA3FD9}" type="datetime1">
              <a:rPr lang="en-US" smtClean="0"/>
              <a:t>9/2/2014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786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2732A-FB49-4DAF-8819-3EA0A1723C8F}" type="datetime1">
              <a:rPr lang="en-US" smtClean="0"/>
              <a:t>9/2/2014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319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B3B6E-804D-4AAA-8647-0640A2593204}" type="datetime1">
              <a:rPr lang="en-US" smtClean="0"/>
              <a:t>9/2/2014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83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EB376-C438-4CB8-9C2A-428286287E6B}" type="datetime1">
              <a:rPr lang="en-US" smtClean="0"/>
              <a:t>9/2/2014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78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8DCF7-9DCB-43CA-BA0A-251D6F83190F}" type="datetime1">
              <a:rPr lang="en-US" smtClean="0"/>
              <a:t>9/2/2014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84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4A6F5-1221-4044-B658-31B001DF2ED5}" type="datetime1">
              <a:rPr lang="en-US" smtClean="0"/>
              <a:t>9/2/2014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256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12D3F-D8B7-44C3-92E1-C9737DE53524}" type="datetime1">
              <a:rPr lang="en-US" smtClean="0"/>
              <a:t>9/2/2014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05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30128-2AF1-4D11-AFE6-C36A0E290494}" type="datetime1">
              <a:rPr lang="en-US" smtClean="0"/>
              <a:t>9/2/2014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853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FAE96-768A-4802-A6C4-C86C50A1E0D7}" type="datetime1">
              <a:rPr lang="en-US" smtClean="0"/>
              <a:t>9/2/2014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376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30F5D-ED83-4498-A3B6-FECE8476BD0B}" type="datetime1">
              <a:rPr lang="en-US" smtClean="0"/>
              <a:t>9/2/2014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92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6CFD-B9BE-4853-9110-57FCC3753F3E}" type="datetime1">
              <a:rPr lang="en-US" smtClean="0"/>
              <a:t>9/2/2014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0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86CD8-6091-48E6-89E3-CF8751C4C44C}" type="datetime1">
              <a:rPr lang="en-US" smtClean="0"/>
              <a:t>9/2/2014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B219B-48C0-458F-99AC-1FED3771D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69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the critical differences between Connell and MacArthur’s studies?</a:t>
            </a:r>
          </a:p>
          <a:p>
            <a:r>
              <a:rPr lang="en-US" dirty="0" smtClean="0"/>
              <a:t>Could Connell have measured competitive intensity, importance, or both?  Explain.</a:t>
            </a:r>
          </a:p>
          <a:p>
            <a:r>
              <a:rPr lang="en-US" dirty="0" smtClean="0"/>
              <a:t>What do you think “the ghost of competition past” means, and how might it relate to MacArthur’s study?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564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Tradeoffs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should we expect variation in species requirements for different resources or tolerances of different stressors?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84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Tradeoffs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Competition/colonization (</a:t>
            </a:r>
            <a:r>
              <a:rPr lang="en-US" dirty="0" err="1" smtClean="0"/>
              <a:t>Tilman</a:t>
            </a:r>
            <a:r>
              <a:rPr lang="en-US" dirty="0" smtClean="0"/>
              <a:t> 1994)</a:t>
            </a:r>
          </a:p>
          <a:p>
            <a:r>
              <a:rPr lang="en-US" dirty="0" smtClean="0"/>
              <a:t>Growth rate/longevity (Stearns 1977)</a:t>
            </a:r>
          </a:p>
          <a:p>
            <a:r>
              <a:rPr lang="en-US" dirty="0" smtClean="0"/>
              <a:t>Growth rate/efficiency (Wright et al. 2004)</a:t>
            </a:r>
          </a:p>
          <a:p>
            <a:r>
              <a:rPr lang="en-US" dirty="0" smtClean="0"/>
              <a:t>Efficiency/safety (Tyree et al. 1994)</a:t>
            </a:r>
          </a:p>
          <a:p>
            <a:r>
              <a:rPr lang="en-US" dirty="0" smtClean="0"/>
              <a:t>And on and on and 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80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Tradeoffs and Functional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Grime’s competitor – </a:t>
            </a:r>
            <a:r>
              <a:rPr lang="en-US" dirty="0" smtClean="0"/>
              <a:t>stress-</a:t>
            </a:r>
            <a:r>
              <a:rPr lang="en-US" dirty="0" err="1" smtClean="0"/>
              <a:t>tolerator</a:t>
            </a:r>
            <a:r>
              <a:rPr lang="en-US" dirty="0" smtClean="0"/>
              <a:t> </a:t>
            </a:r>
            <a:r>
              <a:rPr lang="en-US" dirty="0"/>
              <a:t>– </a:t>
            </a:r>
            <a:r>
              <a:rPr lang="en-US" dirty="0" err="1"/>
              <a:t>ruderal</a:t>
            </a:r>
            <a:r>
              <a:rPr lang="en-US" dirty="0"/>
              <a:t> (CSR) strategy scheme</a:t>
            </a:r>
          </a:p>
          <a:p>
            <a:r>
              <a:rPr lang="en-US" dirty="0" smtClean="0"/>
              <a:t>Tradeoffs in performance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along axes of disturbance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and stress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410200" y="6011561"/>
            <a:ext cx="926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Stress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 rot="5400000">
            <a:off x="7611954" y="3889781"/>
            <a:ext cx="1688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Disturbance</a:t>
            </a:r>
            <a:endParaRPr lang="en-US" sz="24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3124200" y="6011561"/>
            <a:ext cx="510093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8225134" y="2209800"/>
            <a:ext cx="0" cy="38017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71800" y="4727138"/>
            <a:ext cx="22098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S</a:t>
            </a:r>
          </a:p>
          <a:p>
            <a:pPr algn="ctr"/>
            <a:r>
              <a:rPr lang="en-US" dirty="0" smtClean="0"/>
              <a:t>Slow growth, tolerant of low resources or high stress (e.g. frost)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867400" y="4727138"/>
            <a:ext cx="242471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</a:t>
            </a:r>
          </a:p>
          <a:p>
            <a:pPr algn="ctr"/>
            <a:r>
              <a:rPr lang="en-US" dirty="0" smtClean="0"/>
              <a:t>Rapid growth, high resource uptake and allocation to acquisition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82310" y="2390160"/>
            <a:ext cx="22098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</a:t>
            </a:r>
          </a:p>
          <a:p>
            <a:pPr algn="ctr"/>
            <a:r>
              <a:rPr lang="en-US" dirty="0" smtClean="0"/>
              <a:t>Rapid growth, allocation to reproduction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57200" y="6356350"/>
            <a:ext cx="249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Grime 1977 </a:t>
            </a:r>
            <a:r>
              <a:rPr lang="en-US" i="1" dirty="0" err="1" smtClean="0"/>
              <a:t>AmNat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859129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Great Grime/</a:t>
            </a:r>
            <a:r>
              <a:rPr lang="en-US" dirty="0" err="1" smtClean="0"/>
              <a:t>Tilman</a:t>
            </a:r>
            <a:r>
              <a:rPr lang="en-US" dirty="0" smtClean="0"/>
              <a:t> Debate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465540"/>
              </p:ext>
            </p:extLst>
          </p:nvPr>
        </p:nvGraphicFramePr>
        <p:xfrm>
          <a:off x="152400" y="1397000"/>
          <a:ext cx="8839200" cy="4851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0200"/>
                <a:gridCol w="1600200"/>
                <a:gridCol w="1371600"/>
                <a:gridCol w="4267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Issue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Tilman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Resolution(?)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What constitutes competitive superiority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 resource uptake capacity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Lowest equilibrium resource requirement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Depends on resource</a:t>
                      </a:r>
                      <a:r>
                        <a:rPr lang="en-US" b="1" baseline="0" dirty="0" smtClean="0"/>
                        <a:t> availability: </a:t>
                      </a:r>
                      <a:r>
                        <a:rPr lang="en-US" dirty="0" smtClean="0"/>
                        <a:t>Tradeoff</a:t>
                      </a:r>
                      <a:r>
                        <a:rPr lang="en-US" baseline="0" dirty="0" smtClean="0"/>
                        <a:t> between resource capture capacity and tolerance of low resource levels (explicit in Grime’s model, implicit in </a:t>
                      </a:r>
                      <a:r>
                        <a:rPr lang="en-US" baseline="0" dirty="0" err="1" smtClean="0"/>
                        <a:t>Tilman’s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Competition for multiple resources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Positively</a:t>
                      </a:r>
                      <a:r>
                        <a:rPr lang="en-US" baseline="0" dirty="0" smtClean="0"/>
                        <a:t> correlated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Negatively correlated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The</a:t>
                      </a:r>
                      <a:r>
                        <a:rPr lang="en-US" b="1" baseline="0" dirty="0" smtClean="0"/>
                        <a:t> jury is out…</a:t>
                      </a:r>
                      <a:endParaRPr lang="en-US" b="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Environmental</a:t>
                      </a:r>
                      <a:r>
                        <a:rPr lang="en-US" baseline="0" dirty="0" smtClean="0"/>
                        <a:t> context-dependence of competition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Less intense in unproductive habitats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May be equally intense in all habitats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Intensity vs. importance:</a:t>
                      </a:r>
                      <a:r>
                        <a:rPr lang="en-US" b="0" dirty="0" smtClean="0"/>
                        <a:t> Grime considers tradeoffs in </a:t>
                      </a:r>
                      <a:r>
                        <a:rPr lang="en-US" b="0" i="1" dirty="0" smtClean="0"/>
                        <a:t>importance</a:t>
                      </a:r>
                      <a:r>
                        <a:rPr lang="en-US" b="0" i="0" dirty="0" smtClean="0"/>
                        <a:t> of competition and stress;</a:t>
                      </a:r>
                      <a:r>
                        <a:rPr lang="en-US" b="0" i="0" baseline="0" dirty="0" smtClean="0"/>
                        <a:t> </a:t>
                      </a:r>
                      <a:r>
                        <a:rPr lang="en-US" b="0" i="0" baseline="0" dirty="0" err="1" smtClean="0"/>
                        <a:t>Tilman’s</a:t>
                      </a:r>
                      <a:r>
                        <a:rPr lang="en-US" b="0" i="0" baseline="0" dirty="0" smtClean="0"/>
                        <a:t> model does not incorporate importance, only </a:t>
                      </a:r>
                      <a:r>
                        <a:rPr lang="en-US" b="0" i="1" baseline="0" dirty="0" smtClean="0"/>
                        <a:t>intensity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Successional context-dependence of competition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Competitors dominate during mid-succession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Determines dominance during all phases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Grime supported:</a:t>
                      </a:r>
                      <a:r>
                        <a:rPr lang="en-US" b="0" dirty="0" smtClean="0"/>
                        <a:t> Competition not so important in early stages, tolerance of low resource levels more</a:t>
                      </a:r>
                      <a:r>
                        <a:rPr lang="en-US" b="0" baseline="0" dirty="0" smtClean="0"/>
                        <a:t> important at later stages of succession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07879" y="6488668"/>
            <a:ext cx="2801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Grace 1991 </a:t>
            </a:r>
            <a:r>
              <a:rPr lang="en-US" i="1" dirty="0" err="1" smtClean="0"/>
              <a:t>Func</a:t>
            </a:r>
            <a:r>
              <a:rPr lang="en-US" i="1" dirty="0" smtClean="0"/>
              <a:t>. Ecol.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573408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819400"/>
            <a:ext cx="5638800" cy="37737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Intensity vs. Importance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3048000" cy="4525963"/>
          </a:xfrm>
        </p:spPr>
        <p:txBody>
          <a:bodyPr/>
          <a:lstStyle/>
          <a:p>
            <a:r>
              <a:rPr lang="en-US" dirty="0" smtClean="0"/>
              <a:t>Intensity</a:t>
            </a:r>
          </a:p>
          <a:p>
            <a:pPr lvl="1"/>
            <a:r>
              <a:rPr lang="en-US" dirty="0" smtClean="0"/>
              <a:t>Absolute effect</a:t>
            </a:r>
          </a:p>
          <a:p>
            <a:r>
              <a:rPr lang="en-US" dirty="0" smtClean="0"/>
              <a:t>Importance</a:t>
            </a:r>
          </a:p>
          <a:p>
            <a:pPr lvl="1"/>
            <a:r>
              <a:rPr lang="en-US" dirty="0" smtClean="0"/>
              <a:t>Effect relative to all other factors that can reduce performance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3733800" y="1362670"/>
            <a:ext cx="3836472" cy="923330"/>
            <a:chOff x="3733800" y="1210270"/>
            <a:chExt cx="3836472" cy="923330"/>
          </a:xfrm>
        </p:grpSpPr>
        <p:sp>
          <p:nvSpPr>
            <p:cNvPr id="6" name="TextBox 5"/>
            <p:cNvSpPr txBox="1"/>
            <p:nvPr/>
          </p:nvSpPr>
          <p:spPr>
            <a:xfrm>
              <a:off x="4038600" y="1210270"/>
              <a:ext cx="353167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Optimal conditions</a:t>
              </a:r>
            </a:p>
            <a:p>
              <a:r>
                <a:rPr lang="en-US" dirty="0" smtClean="0"/>
                <a:t>Competition only</a:t>
              </a:r>
            </a:p>
            <a:p>
              <a:r>
                <a:rPr lang="en-US" dirty="0" smtClean="0"/>
                <a:t>Competition + environmental stress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733800" y="1272022"/>
              <a:ext cx="304800" cy="21415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733800" y="1576822"/>
              <a:ext cx="304800" cy="21415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733800" y="1881622"/>
              <a:ext cx="304800" cy="2141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200400" y="2213780"/>
            <a:ext cx="5903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Competitive Intensity is the Same </a:t>
            </a:r>
            <a:r>
              <a:rPr lang="en-US" dirty="0" smtClean="0">
                <a:solidFill>
                  <a:srgbClr val="0070C0"/>
                </a:solidFill>
              </a:rPr>
              <a:t>(18)</a:t>
            </a:r>
          </a:p>
          <a:p>
            <a:pPr algn="r"/>
            <a:r>
              <a:rPr lang="en-US" dirty="0" smtClean="0"/>
              <a:t>Competitive Importance is Different (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18/24=0.75</a:t>
            </a:r>
            <a:r>
              <a:rPr lang="en-US" dirty="0" smtClean="0"/>
              <a:t>; </a:t>
            </a:r>
            <a:r>
              <a:rPr lang="en-US" dirty="0" smtClean="0">
                <a:solidFill>
                  <a:srgbClr val="FF0000"/>
                </a:solidFill>
              </a:rPr>
              <a:t>18/36=0.5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1" name="Right Brace 10"/>
          <p:cNvSpPr/>
          <p:nvPr/>
        </p:nvSpPr>
        <p:spPr>
          <a:xfrm>
            <a:off x="5029200" y="2965333"/>
            <a:ext cx="320722" cy="1400812"/>
          </a:xfrm>
          <a:prstGeom prst="rightBrace">
            <a:avLst>
              <a:gd name="adj1" fmla="val 74739"/>
              <a:gd name="adj2" fmla="val 53533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/>
          <p:cNvSpPr/>
          <p:nvPr/>
        </p:nvSpPr>
        <p:spPr>
          <a:xfrm>
            <a:off x="5622878" y="2965333"/>
            <a:ext cx="320722" cy="1907727"/>
          </a:xfrm>
          <a:prstGeom prst="rightBrace">
            <a:avLst>
              <a:gd name="adj1" fmla="val 74739"/>
              <a:gd name="adj2" fmla="val 53533"/>
            </a:avLst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Right Brace 13"/>
          <p:cNvSpPr/>
          <p:nvPr/>
        </p:nvSpPr>
        <p:spPr>
          <a:xfrm>
            <a:off x="8077200" y="2961596"/>
            <a:ext cx="347174" cy="2787766"/>
          </a:xfrm>
          <a:prstGeom prst="rightBrace">
            <a:avLst>
              <a:gd name="adj1" fmla="val 74739"/>
              <a:gd name="adj2" fmla="val 53533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Brace 17"/>
          <p:cNvSpPr/>
          <p:nvPr/>
        </p:nvSpPr>
        <p:spPr>
          <a:xfrm>
            <a:off x="7541818" y="2965333"/>
            <a:ext cx="320722" cy="1400812"/>
          </a:xfrm>
          <a:prstGeom prst="rightBrace">
            <a:avLst>
              <a:gd name="adj1" fmla="val 74739"/>
              <a:gd name="adj2" fmla="val 53533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629400" y="6488668"/>
            <a:ext cx="2527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Brooker</a:t>
            </a:r>
            <a:r>
              <a:rPr lang="en-US" dirty="0" smtClean="0"/>
              <a:t> et al. 2005 </a:t>
            </a:r>
            <a:r>
              <a:rPr lang="en-US" i="1" dirty="0" err="1" smtClean="0"/>
              <a:t>Oikos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8302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86" b="21829"/>
          <a:stretch/>
        </p:blipFill>
        <p:spPr>
          <a:xfrm>
            <a:off x="1792288" y="609600"/>
            <a:ext cx="5486400" cy="4114800"/>
          </a:xfrm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Community Ecology Week 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12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(my favorite, anyway)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induction of strain in one organism as a result of the use, defense, or sequestering of resource items by another organism </a:t>
            </a:r>
            <a:r>
              <a:rPr lang="en-US" dirty="0" smtClean="0"/>
              <a:t>” (</a:t>
            </a:r>
            <a:r>
              <a:rPr lang="en-US" dirty="0" err="1" smtClean="0"/>
              <a:t>Welden</a:t>
            </a:r>
            <a:r>
              <a:rPr lang="en-US" dirty="0" smtClean="0"/>
              <a:t> and </a:t>
            </a:r>
            <a:r>
              <a:rPr lang="en-US" dirty="0" err="1" smtClean="0"/>
              <a:t>Slauson</a:t>
            </a:r>
            <a:r>
              <a:rPr lang="en-US" dirty="0" smtClean="0"/>
              <a:t> 1986)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972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3581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Evolutionary Perspective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1936" y="330445"/>
            <a:ext cx="6002064" cy="607035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600200"/>
            <a:ext cx="3352800" cy="4800600"/>
          </a:xfrm>
        </p:spPr>
        <p:txBody>
          <a:bodyPr>
            <a:normAutofit/>
          </a:bodyPr>
          <a:lstStyle/>
          <a:p>
            <a:r>
              <a:rPr lang="en-US" dirty="0" smtClean="0"/>
              <a:t>Competition drives niche differentiation</a:t>
            </a:r>
          </a:p>
        </p:txBody>
      </p:sp>
    </p:spTree>
    <p:extLst>
      <p:ext uri="{BB962C8B-B14F-4D97-AF65-F5344CB8AC3E}">
        <p14:creationId xmlns:p14="http://schemas.microsoft.com/office/powerpoint/2010/main" val="4002082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Connell’s “Ghost </a:t>
            </a:r>
            <a:r>
              <a:rPr lang="en-US" dirty="0"/>
              <a:t>of </a:t>
            </a:r>
            <a:r>
              <a:rPr lang="en-US" dirty="0" smtClean="0"/>
              <a:t>Competition Past”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Niche differentiation may be a consequence of past competition (Connell 1980)</a:t>
            </a:r>
          </a:p>
          <a:p>
            <a:r>
              <a:rPr lang="en-US" dirty="0" smtClean="0"/>
              <a:t>Are we seeing differences in the </a:t>
            </a:r>
            <a:r>
              <a:rPr lang="en-US" i="1" dirty="0"/>
              <a:t>fundamental</a:t>
            </a:r>
            <a:r>
              <a:rPr lang="en-US" dirty="0" smtClean="0"/>
              <a:t> or </a:t>
            </a:r>
            <a:r>
              <a:rPr lang="en-US" i="1" dirty="0" smtClean="0"/>
              <a:t>realized</a:t>
            </a:r>
            <a:r>
              <a:rPr lang="en-US" dirty="0" smtClean="0"/>
              <a:t> niches?</a:t>
            </a:r>
          </a:p>
          <a:p>
            <a:pPr lvl="1"/>
            <a:r>
              <a:rPr lang="en-US" dirty="0" smtClean="0"/>
              <a:t>Fundamental: Set of environmental and resource conditions that permit non-negative population growth</a:t>
            </a:r>
          </a:p>
          <a:p>
            <a:pPr lvl="1"/>
            <a:r>
              <a:rPr lang="en-US" dirty="0" smtClean="0"/>
              <a:t>Realized: The subset of the fundamental niche that is occupied following effects of competition, predation, disease, etc.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909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Coexistence 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Differences in fundamental niches:</a:t>
            </a:r>
          </a:p>
          <a:p>
            <a:pPr lvl="1"/>
            <a:r>
              <a:rPr lang="en-US" dirty="0" smtClean="0"/>
              <a:t>Niche partitioning is the result of past competition, where species with too much overlap with others have been excluded</a:t>
            </a:r>
            <a:endParaRPr lang="en-US" dirty="0" smtClean="0"/>
          </a:p>
          <a:p>
            <a:r>
              <a:rPr lang="en-US" dirty="0" smtClean="0"/>
              <a:t>Differences in realized niches:</a:t>
            </a:r>
          </a:p>
          <a:p>
            <a:pPr lvl="1"/>
            <a:r>
              <a:rPr lang="en-US" dirty="0" smtClean="0"/>
              <a:t>Species are actively competing and are restricted to those sets of micro-environments or resources that they can best compete for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62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3934879"/>
            <a:ext cx="4784109" cy="2857542"/>
          </a:xfrm>
          <a:prstGeom prst="rect">
            <a:avLst/>
          </a:prstGeom>
        </p:spPr>
      </p:pic>
      <p:pic>
        <p:nvPicPr>
          <p:cNvPr id="2050" name="Picture 2" descr="http://www.ggause.com/images/fig22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7" r="7112"/>
          <a:stretch/>
        </p:blipFill>
        <p:spPr bwMode="auto">
          <a:xfrm>
            <a:off x="3806392" y="0"/>
            <a:ext cx="5304626" cy="3768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3657600" cy="1143000"/>
          </a:xfrm>
        </p:spPr>
        <p:txBody>
          <a:bodyPr/>
          <a:lstStyle/>
          <a:p>
            <a:r>
              <a:rPr lang="en-US" dirty="0" smtClean="0"/>
              <a:t>Early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8229600" cy="4525963"/>
          </a:xfrm>
        </p:spPr>
        <p:txBody>
          <a:bodyPr/>
          <a:lstStyle/>
          <a:p>
            <a:r>
              <a:rPr lang="en-US" dirty="0" err="1" smtClean="0"/>
              <a:t>Gause’s</a:t>
            </a:r>
            <a:r>
              <a:rPr lang="en-US" dirty="0" smtClean="0"/>
              <a:t> Law: species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with the same niche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cannot coexist at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equilibrium</a:t>
            </a:r>
          </a:p>
          <a:p>
            <a:r>
              <a:rPr lang="en-US" dirty="0" err="1" smtClean="0"/>
              <a:t>Lotka-Volterra</a:t>
            </a:r>
            <a:r>
              <a:rPr lang="en-US" dirty="0" smtClean="0"/>
              <a:t> model: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intraspecific competition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&gt; interspecific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162800" y="3669268"/>
            <a:ext cx="1289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Gause</a:t>
            </a:r>
            <a:r>
              <a:rPr lang="en-US" dirty="0" smtClean="0"/>
              <a:t> 1934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553200" y="6423089"/>
            <a:ext cx="2492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MacArthur 1958 </a:t>
            </a:r>
            <a:r>
              <a:rPr lang="en-US" i="1" dirty="0" smtClean="0"/>
              <a:t>Ecology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73672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Niche Differentiation → Coexistence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smtClean="0"/>
              <a:t>space</a:t>
            </a:r>
          </a:p>
          <a:p>
            <a:pPr lvl="1"/>
            <a:r>
              <a:rPr lang="en-US" dirty="0" smtClean="0"/>
              <a:t>MacArthur’s warblers (feeding position)</a:t>
            </a:r>
          </a:p>
          <a:p>
            <a:pPr lvl="1"/>
            <a:r>
              <a:rPr lang="en-US" dirty="0" smtClean="0"/>
              <a:t>Connell’s barnacles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MacArthur’s warblers (nesting)</a:t>
            </a:r>
          </a:p>
          <a:p>
            <a:pPr lvl="1"/>
            <a:r>
              <a:rPr lang="en-US" dirty="0" smtClean="0"/>
              <a:t>Summer vs. winter active plants</a:t>
            </a:r>
            <a:endParaRPr lang="en-US" dirty="0" smtClean="0"/>
          </a:p>
          <a:p>
            <a:r>
              <a:rPr lang="en-US" dirty="0" smtClean="0"/>
              <a:t>Or…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7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0292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 Requirements for Different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20989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Resource ratio theory of coexistence (</a:t>
            </a:r>
            <a:r>
              <a:rPr lang="en-US" dirty="0" err="1" smtClean="0"/>
              <a:t>Tilman</a:t>
            </a:r>
            <a:r>
              <a:rPr lang="en-US" dirty="0" smtClean="0"/>
              <a:t> 1977; 1985)</a:t>
            </a:r>
          </a:p>
          <a:p>
            <a:pPr lvl="1"/>
            <a:r>
              <a:rPr lang="en-US" dirty="0" smtClean="0"/>
              <a:t>Species differ in relative limitation by 2+ factors (e.g. light, nitrogen, water, etc.)</a:t>
            </a:r>
          </a:p>
          <a:p>
            <a:pPr lvl="1"/>
            <a:r>
              <a:rPr lang="en-US" dirty="0" smtClean="0"/>
              <a:t>Ratio of resource supply rates determines which species co-occur</a:t>
            </a:r>
          </a:p>
          <a:p>
            <a:pPr lvl="1"/>
            <a:r>
              <a:rPr lang="en-US" dirty="0" smtClean="0"/>
              <a:t>Theoretically infinite number of species can coexist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Week 1: Competition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090" y="1"/>
            <a:ext cx="3437104" cy="35051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612" y="3505200"/>
            <a:ext cx="3339387" cy="3352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87987" y="6527539"/>
            <a:ext cx="2108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Tilman</a:t>
            </a:r>
            <a:r>
              <a:rPr lang="en-US" dirty="0" smtClean="0"/>
              <a:t> 1985 </a:t>
            </a:r>
            <a:r>
              <a:rPr lang="en-US" i="1" dirty="0" smtClean="0"/>
              <a:t>Ecology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290414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868</TotalTime>
  <Words>703</Words>
  <Application>Microsoft Office PowerPoint</Application>
  <PresentationFormat>On-screen Show (4:3)</PresentationFormat>
  <Paragraphs>115</Paragraphs>
  <Slides>14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Discussion Questions</vt:lpstr>
      <vt:lpstr>Competition</vt:lpstr>
      <vt:lpstr>Definition (my favorite, anyway)</vt:lpstr>
      <vt:lpstr>Evolutionary Perspective</vt:lpstr>
      <vt:lpstr>Connell’s “Ghost of Competition Past”</vt:lpstr>
      <vt:lpstr>Coexistence Scenarios</vt:lpstr>
      <vt:lpstr>Early Models</vt:lpstr>
      <vt:lpstr>Niche Differentiation → Coexistence</vt:lpstr>
      <vt:lpstr>In Requirements for Different Resources</vt:lpstr>
      <vt:lpstr>Tradeoffs</vt:lpstr>
      <vt:lpstr>Examples of Tradeoffs</vt:lpstr>
      <vt:lpstr>Tradeoffs and Functional Strategies</vt:lpstr>
      <vt:lpstr>The Great Grime/Tilman Debate</vt:lpstr>
      <vt:lpstr>Intensity vs. Importance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Competition</dc:title>
  <dc:creator>Bradley James Butterfield</dc:creator>
  <cp:lastModifiedBy>Bradley James Butterfield</cp:lastModifiedBy>
  <cp:revision>36</cp:revision>
  <dcterms:created xsi:type="dcterms:W3CDTF">2014-08-29T19:29:49Z</dcterms:created>
  <dcterms:modified xsi:type="dcterms:W3CDTF">2014-09-02T19:22:02Z</dcterms:modified>
</cp:coreProperties>
</file>

<file path=docProps/thumbnail.jpeg>
</file>